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jbPaaCTEJlIK8cnLECUHHmhB7j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867948-1243-4251-9E9A-BD267B05DA4E}" v="13" dt="2025-07-12T18:58:43.190"/>
  </p1510:revLst>
</p1510:revInfo>
</file>

<file path=ppt/tableStyles.xml><?xml version="1.0" encoding="utf-8"?>
<a:tblStyleLst xmlns:a="http://schemas.openxmlformats.org/drawingml/2006/main" def="{572BAB81-7092-4FF6-8835-59246BD3ED55}">
  <a:tblStyle styleId="{572BAB81-7092-4FF6-8835-59246BD3ED5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8087" autoAdjust="0"/>
  </p:normalViewPr>
  <p:slideViewPr>
    <p:cSldViewPr snapToGrid="0">
      <p:cViewPr varScale="1">
        <p:scale>
          <a:sx n="86" d="100"/>
          <a:sy n="86" d="100"/>
        </p:scale>
        <p:origin x="1518" y="90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awley, Elizabeth" userId="ffab7c93-f94b-4432-88ce-aba67e7a9d75" providerId="ADAL" clId="{A6867948-1243-4251-9E9A-BD267B05DA4E}"/>
    <pc:docChg chg="undo custSel modSld">
      <pc:chgData name="Crawley, Elizabeth" userId="ffab7c93-f94b-4432-88ce-aba67e7a9d75" providerId="ADAL" clId="{A6867948-1243-4251-9E9A-BD267B05DA4E}" dt="2025-07-12T18:57:03.157" v="274" actId="478"/>
      <pc:docMkLst>
        <pc:docMk/>
      </pc:docMkLst>
      <pc:sldChg chg="delSp modSp mod delAnim">
        <pc:chgData name="Crawley, Elizabeth" userId="ffab7c93-f94b-4432-88ce-aba67e7a9d75" providerId="ADAL" clId="{A6867948-1243-4251-9E9A-BD267B05DA4E}" dt="2025-07-12T15:11:11.804" v="3" actId="478"/>
        <pc:sldMkLst>
          <pc:docMk/>
          <pc:sldMk cId="0" sldId="256"/>
        </pc:sldMkLst>
        <pc:spChg chg="mod">
          <ac:chgData name="Crawley, Elizabeth" userId="ffab7c93-f94b-4432-88ce-aba67e7a9d75" providerId="ADAL" clId="{A6867948-1243-4251-9E9A-BD267B05DA4E}" dt="2025-07-12T15:11:03.455" v="0" actId="27636"/>
          <ac:spMkLst>
            <pc:docMk/>
            <pc:sldMk cId="0" sldId="256"/>
            <ac:spMk id="113" creationId="{00000000-0000-0000-0000-000000000000}"/>
          </ac:spMkLst>
        </pc:spChg>
        <pc:picChg chg="del">
          <ac:chgData name="Crawley, Elizabeth" userId="ffab7c93-f94b-4432-88ce-aba67e7a9d75" providerId="ADAL" clId="{A6867948-1243-4251-9E9A-BD267B05DA4E}" dt="2025-07-12T15:11:11.804" v="3" actId="478"/>
          <ac:picMkLst>
            <pc:docMk/>
            <pc:sldMk cId="0" sldId="256"/>
            <ac:picMk id="2" creationId="{AAAA6986-A1B7-DFEC-AF2E-46E1F82EAAE4}"/>
          </ac:picMkLst>
        </pc:picChg>
      </pc:sldChg>
      <pc:sldChg chg="modSp mod">
        <pc:chgData name="Crawley, Elizabeth" userId="ffab7c93-f94b-4432-88ce-aba67e7a9d75" providerId="ADAL" clId="{A6867948-1243-4251-9E9A-BD267B05DA4E}" dt="2025-07-12T15:11:03.470" v="1" actId="27636"/>
        <pc:sldMkLst>
          <pc:docMk/>
          <pc:sldMk cId="0" sldId="260"/>
        </pc:sldMkLst>
        <pc:spChg chg="mod">
          <ac:chgData name="Crawley, Elizabeth" userId="ffab7c93-f94b-4432-88ce-aba67e7a9d75" providerId="ADAL" clId="{A6867948-1243-4251-9E9A-BD267B05DA4E}" dt="2025-07-12T15:11:03.470" v="1" actId="27636"/>
          <ac:spMkLst>
            <pc:docMk/>
            <pc:sldMk cId="0" sldId="260"/>
            <ac:spMk id="157" creationId="{00000000-0000-0000-0000-000000000000}"/>
          </ac:spMkLst>
        </pc:spChg>
      </pc:sldChg>
      <pc:sldChg chg="modNotesTx">
        <pc:chgData name="Crawley, Elizabeth" userId="ffab7c93-f94b-4432-88ce-aba67e7a9d75" providerId="ADAL" clId="{A6867948-1243-4251-9E9A-BD267B05DA4E}" dt="2025-07-12T15:21:57.374" v="150" actId="113"/>
        <pc:sldMkLst>
          <pc:docMk/>
          <pc:sldMk cId="0" sldId="261"/>
        </pc:sldMkLst>
      </pc:sldChg>
      <pc:sldChg chg="addSp delSp modSp mod modClrScheme delAnim chgLayout modNotesTx">
        <pc:chgData name="Crawley, Elizabeth" userId="ffab7c93-f94b-4432-88ce-aba67e7a9d75" providerId="ADAL" clId="{A6867948-1243-4251-9E9A-BD267B05DA4E}" dt="2025-07-12T18:57:03.157" v="274" actId="478"/>
        <pc:sldMkLst>
          <pc:docMk/>
          <pc:sldMk cId="0" sldId="262"/>
        </pc:sldMkLst>
        <pc:spChg chg="add mod ord">
          <ac:chgData name="Crawley, Elizabeth" userId="ffab7c93-f94b-4432-88ce-aba67e7a9d75" providerId="ADAL" clId="{A6867948-1243-4251-9E9A-BD267B05DA4E}" dt="2025-07-12T18:52:26.488" v="237" actId="14100"/>
          <ac:spMkLst>
            <pc:docMk/>
            <pc:sldMk cId="0" sldId="262"/>
            <ac:spMk id="3" creationId="{E655F17D-81BD-32ED-890B-788A2A03DA3B}"/>
          </ac:spMkLst>
        </pc:spChg>
        <pc:spChg chg="add del mod">
          <ac:chgData name="Crawley, Elizabeth" userId="ffab7c93-f94b-4432-88ce-aba67e7a9d75" providerId="ADAL" clId="{A6867948-1243-4251-9E9A-BD267B05DA4E}" dt="2025-07-12T18:50:17.569" v="156" actId="478"/>
          <ac:spMkLst>
            <pc:docMk/>
            <pc:sldMk cId="0" sldId="262"/>
            <ac:spMk id="5" creationId="{DC563CE3-A793-38F9-4810-88CFDDF1BC0D}"/>
          </ac:spMkLst>
        </pc:spChg>
        <pc:spChg chg="mod ord">
          <ac:chgData name="Crawley, Elizabeth" userId="ffab7c93-f94b-4432-88ce-aba67e7a9d75" providerId="ADAL" clId="{A6867948-1243-4251-9E9A-BD267B05DA4E}" dt="2025-07-12T18:50:47.934" v="160" actId="1076"/>
          <ac:spMkLst>
            <pc:docMk/>
            <pc:sldMk cId="0" sldId="262"/>
            <ac:spMk id="176" creationId="{00000000-0000-0000-0000-000000000000}"/>
          </ac:spMkLst>
        </pc:spChg>
        <pc:spChg chg="add del mod ord">
          <ac:chgData name="Crawley, Elizabeth" userId="ffab7c93-f94b-4432-88ce-aba67e7a9d75" providerId="ADAL" clId="{A6867948-1243-4251-9E9A-BD267B05DA4E}" dt="2025-07-12T18:52:36.510" v="240" actId="14100"/>
          <ac:spMkLst>
            <pc:docMk/>
            <pc:sldMk cId="0" sldId="262"/>
            <ac:spMk id="177" creationId="{00000000-0000-0000-0000-000000000000}"/>
          </ac:spMkLst>
        </pc:spChg>
        <pc:spChg chg="mod ord">
          <ac:chgData name="Crawley, Elizabeth" userId="ffab7c93-f94b-4432-88ce-aba67e7a9d75" providerId="ADAL" clId="{A6867948-1243-4251-9E9A-BD267B05DA4E}" dt="2025-07-12T18:52:46.891" v="250" actId="403"/>
          <ac:spMkLst>
            <pc:docMk/>
            <pc:sldMk cId="0" sldId="262"/>
            <ac:spMk id="178" creationId="{00000000-0000-0000-0000-000000000000}"/>
          </ac:spMkLst>
        </pc:spChg>
        <pc:spChg chg="del mod">
          <ac:chgData name="Crawley, Elizabeth" userId="ffab7c93-f94b-4432-88ce-aba67e7a9d75" providerId="ADAL" clId="{A6867948-1243-4251-9E9A-BD267B05DA4E}" dt="2025-07-12T18:49:56.436" v="153" actId="478"/>
          <ac:spMkLst>
            <pc:docMk/>
            <pc:sldMk cId="0" sldId="262"/>
            <ac:spMk id="179" creationId="{00000000-0000-0000-0000-000000000000}"/>
          </ac:spMkLst>
        </pc:spChg>
        <pc:picChg chg="del">
          <ac:chgData name="Crawley, Elizabeth" userId="ffab7c93-f94b-4432-88ce-aba67e7a9d75" providerId="ADAL" clId="{A6867948-1243-4251-9E9A-BD267B05DA4E}" dt="2025-07-12T18:53:19.193" v="251" actId="478"/>
          <ac:picMkLst>
            <pc:docMk/>
            <pc:sldMk cId="0" sldId="262"/>
            <ac:picMk id="2" creationId="{D46C9451-666F-2E12-D5E3-D3665A6A6E8C}"/>
          </ac:picMkLst>
        </pc:picChg>
        <pc:picChg chg="del">
          <ac:chgData name="Crawley, Elizabeth" userId="ffab7c93-f94b-4432-88ce-aba67e7a9d75" providerId="ADAL" clId="{A6867948-1243-4251-9E9A-BD267B05DA4E}" dt="2025-07-12T18:57:03.157" v="274" actId="478"/>
          <ac:picMkLst>
            <pc:docMk/>
            <pc:sldMk cId="0" sldId="262"/>
            <ac:picMk id="6" creationId="{9D88D971-7A9A-438F-8A6B-1D49AF0D35B5}"/>
          </ac:picMkLst>
        </pc:picChg>
        <pc:picChg chg="del">
          <ac:chgData name="Crawley, Elizabeth" userId="ffab7c93-f94b-4432-88ce-aba67e7a9d75" providerId="ADAL" clId="{A6867948-1243-4251-9E9A-BD267B05DA4E}" dt="2025-07-12T18:49:51.975" v="151" actId="478"/>
          <ac:picMkLst>
            <pc:docMk/>
            <pc:sldMk cId="0" sldId="262"/>
            <ac:picMk id="175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0.m4a>
</file>

<file path=ppt/media/media3.m4a>
</file>

<file path=ppt/media/media5.m4a>
</file>

<file path=ppt/media/media6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Hello, we’re Group 2 and today we’ll walk you through our churn prediction project for ABC Wireless. We’ll explore what drives churn, how we modeled it, and what ABC can do about it.</a:t>
            </a:r>
            <a:endParaRPr/>
          </a:p>
        </p:txBody>
      </p:sp>
      <p:sp>
        <p:nvSpPr>
          <p:cNvPr id="109" name="Google Shape;10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Thanks for your attention. We welcome any questions about our modeling process, findings, or suggestions.</a:t>
            </a:r>
            <a:endParaRPr/>
          </a:p>
        </p:txBody>
      </p:sp>
      <p:sp>
        <p:nvSpPr>
          <p:cNvPr id="202" name="Google Shape;2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started with a clear goal: reduce churn by identifying which customers are likely to leave. With over 14% churn rate, ABC Wireless is losing valuable customers and money.</a:t>
            </a:r>
            <a:endParaRPr/>
          </a:p>
        </p:txBody>
      </p:sp>
      <p:sp>
        <p:nvSpPr>
          <p:cNvPr id="117" name="Google Shape;11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used a data-driven approach, starting with cleaning and exploring the customer dataset. From there, we built and compared predictive models, focusing on accuracy and interpretability.</a:t>
            </a:r>
            <a:endParaRPr/>
          </a:p>
        </p:txBody>
      </p:sp>
      <p:sp>
        <p:nvSpPr>
          <p:cNvPr id="130" name="Google Shape;13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About 14.5% of customers churned. We found key churn drivers: frequent customer service calls, no international plan, and usage patterns. Our model achieved an AUC of 0.81, a strong predictive performance.</a:t>
            </a:r>
            <a:endParaRPr/>
          </a:p>
        </p:txBody>
      </p:sp>
      <p:sp>
        <p:nvSpPr>
          <p:cNvPr id="143" name="Google Shape;14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6e2e0fa7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36e2e0fa7fc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This plot shows the top predictors of churn. Unsurprisingly, frequent customer service calls and international plan status were leading indicators. We also found usage charges played a role.</a:t>
            </a:r>
            <a:endParaRPr/>
          </a:p>
        </p:txBody>
      </p:sp>
      <p:sp>
        <p:nvSpPr>
          <p:cNvPr id="154" name="Google Shape;154;g36e2e0fa7fc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e2e0fa7f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g36e2e0fa7f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>
              <a:lnSpc>
                <a:spcPct val="115000"/>
              </a:lnSpc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All models performed well, with </a:t>
            </a:r>
            <a:r>
              <a:rPr lang="en-US" sz="1800" b="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AUC values between 0.81 and 0.84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 The slight drop in AUC from the full model to the trimmed and RF-guided models represents a reasonable tradeoff for simplicity and interpretability. Random Forest further validated the key predictors of churn.</a:t>
            </a:r>
          </a:p>
        </p:txBody>
      </p:sp>
      <p:sp>
        <p:nvSpPr>
          <p:cNvPr id="163" name="Google Shape;163;g36e2e0fa7f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4a9182af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4a9182af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We applied our model to 1,600 new customers and found that </a:t>
            </a:r>
            <a:r>
              <a:rPr lang="en-US" sz="1100" b="1" dirty="0">
                <a:latin typeface="Arial"/>
                <a:ea typeface="Arial"/>
                <a:cs typeface="Arial"/>
                <a:sym typeface="Arial"/>
              </a:rPr>
              <a:t>around 21.56%</a:t>
            </a: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 are at high risk of churning, with a </a:t>
            </a:r>
            <a:r>
              <a:rPr lang="en-US" sz="1100" b="1" dirty="0">
                <a:latin typeface="Arial"/>
                <a:ea typeface="Arial"/>
                <a:cs typeface="Arial"/>
                <a:sym typeface="Arial"/>
              </a:rPr>
              <a:t>median churn probability of &gt;1%</a:t>
            </a: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Key risk factors include </a:t>
            </a:r>
            <a:r>
              <a:rPr lang="en-US" sz="1100" b="1" dirty="0">
                <a:latin typeface="Arial"/>
                <a:ea typeface="Arial"/>
                <a:cs typeface="Arial"/>
                <a:sym typeface="Arial"/>
              </a:rPr>
              <a:t>no voicemail plan</a:t>
            </a: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1100" b="1" dirty="0">
                <a:latin typeface="Arial"/>
                <a:ea typeface="Arial"/>
                <a:cs typeface="Arial"/>
                <a:sym typeface="Arial"/>
              </a:rPr>
              <a:t>international plan usage</a:t>
            </a: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sz="1100" b="1" dirty="0">
                <a:latin typeface="Arial"/>
                <a:ea typeface="Arial"/>
                <a:cs typeface="Arial"/>
                <a:sym typeface="Arial"/>
              </a:rPr>
              <a:t>frequent service calls</a:t>
            </a: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Arial"/>
                <a:ea typeface="Arial"/>
                <a:cs typeface="Arial"/>
                <a:sym typeface="Arial"/>
              </a:rPr>
              <a:t>These results help ABC Wireless identify who’s most likely to leave — and act fast with targeted retention efforts.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344a9182af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By identifying high-risk customers early, ABC can improve customer service interactions and offer targeted incentives, potentially reducing churn and boosting customer value.</a:t>
            </a:r>
            <a:endParaRPr/>
          </a:p>
        </p:txBody>
      </p:sp>
      <p:sp>
        <p:nvSpPr>
          <p:cNvPr id="182" name="Google Shape;1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 recommend integrating the model into ABC’s CRM, launching proactive retention campaigns, and maintaining the model with updated data for continued performance.</a:t>
            </a:r>
            <a:endParaRPr/>
          </a:p>
        </p:txBody>
      </p:sp>
      <p:sp>
        <p:nvSpPr>
          <p:cNvPr id="192" name="Google Shape;1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44a9182af1_0_25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344a9182af1_0_25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344a9182af1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44a9182af1_0_60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344a9182af1_0_60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344a9182af1_0_6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44a9182af1_0_6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44a9182af1_0_66"/>
          <p:cNvSpPr/>
          <p:nvPr/>
        </p:nvSpPr>
        <p:spPr>
          <a:xfrm>
            <a:off x="7972121" y="0"/>
            <a:ext cx="2857500" cy="6858000"/>
          </a:xfrm>
          <a:prstGeom prst="parallelogram">
            <a:avLst>
              <a:gd name="adj" fmla="val 0"/>
            </a:avLst>
          </a:prstGeom>
          <a:solidFill>
            <a:srgbClr val="F2F2F2">
              <a:alpha val="294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g344a9182af1_0_66"/>
          <p:cNvSpPr/>
          <p:nvPr/>
        </p:nvSpPr>
        <p:spPr>
          <a:xfrm>
            <a:off x="6394450" y="0"/>
            <a:ext cx="1539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g344a9182af1_0_66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344a9182af1_0_66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4846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344a9182af1_0_66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g344a9182af1_0_66"/>
          <p:cNvSpPr>
            <a:spLocks noGrp="1"/>
          </p:cNvSpPr>
          <p:nvPr>
            <p:ph type="pic" idx="2"/>
          </p:nvPr>
        </p:nvSpPr>
        <p:spPr>
          <a:xfrm>
            <a:off x="0" y="0"/>
            <a:ext cx="631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g344a9182af1_0_66"/>
          <p:cNvSpPr txBox="1">
            <a:spLocks noGrp="1"/>
          </p:cNvSpPr>
          <p:nvPr>
            <p:ph type="ctrTitle"/>
          </p:nvPr>
        </p:nvSpPr>
        <p:spPr>
          <a:xfrm>
            <a:off x="6629400" y="758952"/>
            <a:ext cx="4526400" cy="32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Calibri"/>
              <a:buNone/>
              <a:defRPr sz="60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344a9182af1_0_66"/>
          <p:cNvSpPr txBox="1">
            <a:spLocks noGrp="1"/>
          </p:cNvSpPr>
          <p:nvPr>
            <p:ph type="subTitle" idx="1"/>
          </p:nvPr>
        </p:nvSpPr>
        <p:spPr>
          <a:xfrm>
            <a:off x="6632171" y="4508500"/>
            <a:ext cx="4526400" cy="12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" name="Google Shape;63;g344a9182af1_0_66"/>
          <p:cNvSpPr/>
          <p:nvPr/>
        </p:nvSpPr>
        <p:spPr>
          <a:xfrm>
            <a:off x="6311900" y="0"/>
            <a:ext cx="153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Content with Caption">
  <p:cSld name="6_Content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44a9182af1_0_76"/>
          <p:cNvSpPr/>
          <p:nvPr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rgbClr val="F2F2F2">
              <a:alpha val="294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g344a9182af1_0_76"/>
          <p:cNvSpPr txBox="1">
            <a:spLocks noGrp="1"/>
          </p:cNvSpPr>
          <p:nvPr>
            <p:ph type="title"/>
          </p:nvPr>
        </p:nvSpPr>
        <p:spPr>
          <a:xfrm>
            <a:off x="4984722" y="548355"/>
            <a:ext cx="60549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1" i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g344a9182af1_0_76"/>
          <p:cNvSpPr txBox="1">
            <a:spLocks noGrp="1"/>
          </p:cNvSpPr>
          <p:nvPr>
            <p:ph type="body" idx="1"/>
          </p:nvPr>
        </p:nvSpPr>
        <p:spPr>
          <a:xfrm>
            <a:off x="5100833" y="1611313"/>
            <a:ext cx="6072000" cy="37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Char char="▪"/>
              <a:defRPr sz="2000"/>
            </a:lvl2pPr>
            <a:lvl3pPr marL="137160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3pPr>
            <a:lvl4pPr marL="1828800" lvl="3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68" name="Google Shape;68;g344a9182af1_0_76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g344a9182af1_0_76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4846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g344a9182af1_0_76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g344a9182af1_0_76"/>
          <p:cNvSpPr>
            <a:spLocks noGrp="1"/>
          </p:cNvSpPr>
          <p:nvPr>
            <p:ph type="pic" idx="2"/>
          </p:nvPr>
        </p:nvSpPr>
        <p:spPr>
          <a:xfrm>
            <a:off x="0" y="0"/>
            <a:ext cx="4654200" cy="5864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44a9182af1_0_8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g344a9182af1_0_84"/>
          <p:cNvSpPr txBox="1">
            <a:spLocks noGrp="1"/>
          </p:cNvSpPr>
          <p:nvPr>
            <p:ph type="body" idx="1"/>
          </p:nvPr>
        </p:nvSpPr>
        <p:spPr>
          <a:xfrm>
            <a:off x="1097280" y="2120900"/>
            <a:ext cx="4639800" cy="3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5" name="Google Shape;75;g344a9182af1_0_84"/>
          <p:cNvSpPr txBox="1">
            <a:spLocks noGrp="1"/>
          </p:cNvSpPr>
          <p:nvPr>
            <p:ph type="body" idx="2"/>
          </p:nvPr>
        </p:nvSpPr>
        <p:spPr>
          <a:xfrm>
            <a:off x="6515944" y="2120900"/>
            <a:ext cx="4639800" cy="3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6" name="Google Shape;76;g344a9182af1_0_84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g344a9182af1_0_84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4846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g344a9182af1_0_84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44a9182af1_0_91"/>
          <p:cNvSpPr/>
          <p:nvPr/>
        </p:nvSpPr>
        <p:spPr>
          <a:xfrm>
            <a:off x="0" y="4578350"/>
            <a:ext cx="12188700" cy="227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344a9182af1_0_91"/>
          <p:cNvSpPr>
            <a:spLocks noGrp="1"/>
          </p:cNvSpPr>
          <p:nvPr>
            <p:ph type="pic" idx="2"/>
          </p:nvPr>
        </p:nvSpPr>
        <p:spPr>
          <a:xfrm>
            <a:off x="15" y="0"/>
            <a:ext cx="12192000" cy="45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82" name="Google Shape;82;g344a9182af1_0_91"/>
          <p:cNvSpPr txBox="1">
            <a:spLocks noGrp="1"/>
          </p:cNvSpPr>
          <p:nvPr>
            <p:ph type="title"/>
          </p:nvPr>
        </p:nvSpPr>
        <p:spPr>
          <a:xfrm>
            <a:off x="1097279" y="4799362"/>
            <a:ext cx="10113600" cy="7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 sz="44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g344a9182af1_0_91"/>
          <p:cNvSpPr txBox="1">
            <a:spLocks noGrp="1"/>
          </p:cNvSpPr>
          <p:nvPr>
            <p:ph type="body" idx="1"/>
          </p:nvPr>
        </p:nvSpPr>
        <p:spPr>
          <a:xfrm>
            <a:off x="1097279" y="5715000"/>
            <a:ext cx="10113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g344a9182af1_0_91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g344a9182af1_0_91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g344a9182af1_0_91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g344a9182af1_0_91"/>
          <p:cNvSpPr/>
          <p:nvPr/>
        </p:nvSpPr>
        <p:spPr>
          <a:xfrm>
            <a:off x="3536950" y="4535901"/>
            <a:ext cx="5118000" cy="12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ntent with Caption">
  <p:cSld name="1_Content with Ca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4a9182af1_0_100"/>
          <p:cNvSpPr/>
          <p:nvPr/>
        </p:nvSpPr>
        <p:spPr>
          <a:xfrm>
            <a:off x="7448550" y="0"/>
            <a:ext cx="2857500" cy="6858000"/>
          </a:xfrm>
          <a:prstGeom prst="parallelogram">
            <a:avLst>
              <a:gd name="adj" fmla="val 0"/>
            </a:avLst>
          </a:prstGeom>
          <a:solidFill>
            <a:srgbClr val="F2F2F2">
              <a:alpha val="294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g344a9182af1_0_100"/>
          <p:cNvSpPr/>
          <p:nvPr/>
        </p:nvSpPr>
        <p:spPr>
          <a:xfrm>
            <a:off x="16" y="0"/>
            <a:ext cx="4654200" cy="5864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344a9182af1_0_100"/>
          <p:cNvSpPr txBox="1">
            <a:spLocks noGrp="1"/>
          </p:cNvSpPr>
          <p:nvPr>
            <p:ph type="body" idx="1"/>
          </p:nvPr>
        </p:nvSpPr>
        <p:spPr>
          <a:xfrm>
            <a:off x="5458984" y="497808"/>
            <a:ext cx="5713800" cy="48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2" name="Google Shape;92;g344a9182af1_0_100"/>
          <p:cNvSpPr/>
          <p:nvPr/>
        </p:nvSpPr>
        <p:spPr>
          <a:xfrm>
            <a:off x="0" y="2003424"/>
            <a:ext cx="1036200" cy="18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g344a9182af1_0_100"/>
          <p:cNvSpPr/>
          <p:nvPr/>
        </p:nvSpPr>
        <p:spPr>
          <a:xfrm>
            <a:off x="5458983" y="377398"/>
            <a:ext cx="5713800" cy="12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344a9182af1_0_100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344a9182af1_0_100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4846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344a9182af1_0_100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g344a9182af1_0_100"/>
          <p:cNvSpPr/>
          <p:nvPr/>
        </p:nvSpPr>
        <p:spPr>
          <a:xfrm>
            <a:off x="1078230" y="2003423"/>
            <a:ext cx="3576000" cy="1857300"/>
          </a:xfrm>
          <a:prstGeom prst="rect">
            <a:avLst/>
          </a:prstGeom>
          <a:solidFill>
            <a:srgbClr val="2730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344a9182af1_0_100"/>
          <p:cNvSpPr txBox="1">
            <a:spLocks noGrp="1"/>
          </p:cNvSpPr>
          <p:nvPr>
            <p:ph type="title"/>
          </p:nvPr>
        </p:nvSpPr>
        <p:spPr>
          <a:xfrm>
            <a:off x="1092200" y="1885125"/>
            <a:ext cx="3314700" cy="20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  <a:defRPr sz="4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g344a9182af1_0_100"/>
          <p:cNvSpPr/>
          <p:nvPr/>
        </p:nvSpPr>
        <p:spPr>
          <a:xfrm>
            <a:off x="1092200" y="993775"/>
            <a:ext cx="1036200" cy="936600"/>
          </a:xfrm>
          <a:prstGeom prst="rect">
            <a:avLst/>
          </a:prstGeom>
          <a:solidFill>
            <a:srgbClr val="CFD3E6">
              <a:alpha val="254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4a9182af1_0_11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g344a9182af1_0_112"/>
          <p:cNvSpPr txBox="1">
            <a:spLocks noGrp="1"/>
          </p:cNvSpPr>
          <p:nvPr>
            <p:ph type="body" idx="1"/>
          </p:nvPr>
        </p:nvSpPr>
        <p:spPr>
          <a:xfrm>
            <a:off x="1216548" y="2108201"/>
            <a:ext cx="10058400" cy="37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▪"/>
              <a:defRPr/>
            </a:lvl2pPr>
            <a:lvl3pPr marL="1371600" lvl="2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03" name="Google Shape;103;g344a9182af1_0_112"/>
          <p:cNvSpPr txBox="1">
            <a:spLocks noGrp="1"/>
          </p:cNvSpPr>
          <p:nvPr>
            <p:ph type="dt" idx="10"/>
          </p:nvPr>
        </p:nvSpPr>
        <p:spPr>
          <a:xfrm>
            <a:off x="68341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344a9182af1_0_112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4846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g344a9182af1_0_112"/>
          <p:cNvSpPr txBox="1">
            <a:spLocks noGrp="1"/>
          </p:cNvSpPr>
          <p:nvPr>
            <p:ph type="sldNum" idx="12"/>
          </p:nvPr>
        </p:nvSpPr>
        <p:spPr>
          <a:xfrm>
            <a:off x="10375670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344a9182af1_0_29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344a9182af1_0_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344a9182af1_0_3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344a9182af1_0_3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g344a9182af1_0_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4a9182af1_0_3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344a9182af1_0_3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g344a9182af1_0_3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344a9182af1_0_3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44a9182af1_0_4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344a9182af1_0_4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344a9182af1_0_44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4" name="Google Shape;34;g344a9182af1_0_44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g344a9182af1_0_4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44a9182af1_0_4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8" name="Google Shape;38;g344a9182af1_0_4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344a9182af1_0_51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g344a9182af1_0_51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2" name="Google Shape;42;g344a9182af1_0_51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g344a9182af1_0_51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344a9182af1_0_5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344a9182af1_0_57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g344a9182af1_0_5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44a9182af1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344a9182af1_0_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344a9182af1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1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t="-1" r="1124" b="1228"/>
          <a:stretch/>
        </p:blipFill>
        <p:spPr>
          <a:xfrm>
            <a:off x="-1" y="0"/>
            <a:ext cx="6352675" cy="677377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6629400" y="758952"/>
            <a:ext cx="4526280" cy="3227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Calibri"/>
              <a:buNone/>
            </a:pPr>
            <a:r>
              <a:rPr lang="en-US"/>
              <a:t>ABC Wireless Inc.</a:t>
            </a:r>
            <a:endParaRPr/>
          </a:p>
        </p:txBody>
      </p:sp>
      <p:sp>
        <p:nvSpPr>
          <p:cNvPr id="113" name="Google Shape;113;p1"/>
          <p:cNvSpPr txBox="1">
            <a:spLocks noGrp="1"/>
          </p:cNvSpPr>
          <p:nvPr>
            <p:ph type="subTitle" idx="1"/>
          </p:nvPr>
        </p:nvSpPr>
        <p:spPr>
          <a:xfrm>
            <a:off x="6632170" y="4090737"/>
            <a:ext cx="5303155" cy="1925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CHURN PREDICTION INITIATIVE: OVERVIEW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JULY 11, 2025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SUBMITTED BY: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ELIZABETH CRAWLEY, MATT MILLER, AND HOLLY VICTOR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68B711-2A30-BBD4-B85A-DE927115D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959"/>
    </mc:Choice>
    <mc:Fallback xmlns="">
      <p:transition spd="slow" advTm="154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5" name="Google Shape;205;p7"/>
          <p:cNvCxnSpPr/>
          <p:nvPr/>
        </p:nvCxnSpPr>
        <p:spPr>
          <a:xfrm>
            <a:off x="1207658" y="4474741"/>
            <a:ext cx="98755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6" name="Google Shape;206;p7"/>
          <p:cNvSpPr/>
          <p:nvPr/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7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Calibri"/>
              <a:buNone/>
            </a:pPr>
            <a:r>
              <a:rPr lang="en-US" sz="9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/>
          </a:p>
        </p:txBody>
      </p:sp>
      <p:sp>
        <p:nvSpPr>
          <p:cNvPr id="208" name="Google Shape;208;p7"/>
          <p:cNvSpPr/>
          <p:nvPr/>
        </p:nvSpPr>
        <p:spPr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7"/>
          <p:cNvSpPr txBox="1">
            <a:spLocks noGrp="1"/>
          </p:cNvSpPr>
          <p:nvPr>
            <p:ph type="body" idx="1"/>
          </p:nvPr>
        </p:nvSpPr>
        <p:spPr>
          <a:xfrm>
            <a:off x="1100051" y="522524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 cap="none">
                <a:solidFill>
                  <a:srgbClr val="FFFFFF"/>
                </a:solidFill>
              </a:rPr>
              <a:t>QUESTIONS?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15A1A19-48B4-531B-E5C1-78F4B8964F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71"/>
    </mc:Choice>
    <mc:Fallback xmlns="">
      <p:transition spd="slow" advTm="9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0" name="Google Shape;120;p2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1" name="Google Shape;121;p2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"/>
          <p:cNvSpPr txBox="1"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800">
                <a:solidFill>
                  <a:schemeClr val="dk1"/>
                </a:solidFill>
              </a:rPr>
              <a:t>Project Objective</a:t>
            </a:r>
            <a:br>
              <a:rPr lang="en-US" sz="4800">
                <a:solidFill>
                  <a:schemeClr val="dk1"/>
                </a:solidFill>
              </a:rPr>
            </a:br>
            <a:r>
              <a:rPr lang="en-US" sz="4800">
                <a:solidFill>
                  <a:schemeClr val="dk1"/>
                </a:solidFill>
              </a:rPr>
              <a:t>Why We Did This Project</a:t>
            </a:r>
            <a:endParaRPr/>
          </a:p>
        </p:txBody>
      </p:sp>
      <p:pic>
        <p:nvPicPr>
          <p:cNvPr id="123" name="Google Shape;123;p2" descr="A view of a tall buildi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6102" r="9892"/>
          <a:stretch/>
        </p:blipFill>
        <p:spPr>
          <a:xfrm>
            <a:off x="20" y="10"/>
            <a:ext cx="4580077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2"/>
          <p:cNvCxnSpPr/>
          <p:nvPr/>
        </p:nvCxnSpPr>
        <p:spPr>
          <a:xfrm>
            <a:off x="5242903" y="1917852"/>
            <a:ext cx="594360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2"/>
          <p:cNvSpPr txBox="1">
            <a:spLocks noGrp="1"/>
          </p:cNvSpPr>
          <p:nvPr>
            <p:ph type="body" idx="1"/>
          </p:nvPr>
        </p:nvSpPr>
        <p:spPr>
          <a:xfrm>
            <a:off x="5172074" y="2108201"/>
            <a:ext cx="5983606" cy="3760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65176" lvl="0" indent="-26517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Customer churn is having a considerable effect on revenue and growth.</a:t>
            </a:r>
            <a:endParaRPr/>
          </a:p>
          <a:p>
            <a:pPr marL="265176" lvl="0" indent="-265176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Our objective: </a:t>
            </a:r>
            <a:r>
              <a:rPr lang="en-US" sz="2400" b="1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Recognize customers at risk of churning, enabling ABC Wireless to implement proactive retention strategies.</a:t>
            </a:r>
            <a:endParaRPr sz="24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65176" lvl="0" indent="-265176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We utilized ABC's historical customer data alongside predictive modeling methods.</a:t>
            </a:r>
            <a:endParaRPr/>
          </a:p>
        </p:txBody>
      </p:sp>
      <p:pic>
        <p:nvPicPr>
          <p:cNvPr id="126" name="Google Shape;126;p2" descr="A blue and red logo&#10;&#10;AI-generated content may be incorrect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4282" y="115637"/>
            <a:ext cx="1231900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ED551D-558F-A185-A37D-D692714028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14"/>
    </mc:Choice>
    <mc:Fallback xmlns="">
      <p:transition spd="slow" advTm="14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3"/>
          <p:cNvCxnSpPr/>
          <p:nvPr/>
        </p:nvCxnSpPr>
        <p:spPr>
          <a:xfrm>
            <a:off x="1193532" y="1897380"/>
            <a:ext cx="996696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" name="Google Shape;134;p3"/>
          <p:cNvSpPr/>
          <p:nvPr/>
        </p:nvSpPr>
        <p:spPr>
          <a:xfrm>
            <a:off x="0" y="0"/>
            <a:ext cx="121863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"/>
          <p:cNvSpPr txBox="1">
            <a:spLocks noGrp="1"/>
          </p:cNvSpPr>
          <p:nvPr>
            <p:ph type="title"/>
          </p:nvPr>
        </p:nvSpPr>
        <p:spPr>
          <a:xfrm>
            <a:off x="2005424" y="612339"/>
            <a:ext cx="3746100" cy="19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>
                <a:solidFill>
                  <a:schemeClr val="dk1"/>
                </a:solidFill>
              </a:rPr>
              <a:t>Our Approach </a:t>
            </a:r>
            <a:endParaRPr/>
          </a:p>
        </p:txBody>
      </p:sp>
      <p:pic>
        <p:nvPicPr>
          <p:cNvPr id="136" name="Google Shape;136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74802" y="266823"/>
            <a:ext cx="3976900" cy="265125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3"/>
          <p:cNvSpPr txBox="1"/>
          <p:nvPr/>
        </p:nvSpPr>
        <p:spPr>
          <a:xfrm>
            <a:off x="2057696" y="6083872"/>
            <a:ext cx="823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“A data-driven strategy to help ABC Wireless retain more customers.”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8" name="Google Shape;138;p3"/>
          <p:cNvCxnSpPr/>
          <p:nvPr/>
        </p:nvCxnSpPr>
        <p:spPr>
          <a:xfrm>
            <a:off x="573077" y="2288012"/>
            <a:ext cx="6610800" cy="510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3"/>
          <p:cNvSpPr txBox="1">
            <a:spLocks noGrp="1"/>
          </p:cNvSpPr>
          <p:nvPr>
            <p:ph type="body" idx="1"/>
          </p:nvPr>
        </p:nvSpPr>
        <p:spPr>
          <a:xfrm>
            <a:off x="420825" y="2512213"/>
            <a:ext cx="6915300" cy="3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66700" lvl="0" indent="-2667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US" sz="2200" b="1"/>
              <a:t>Cleaned and explored ABC Wireless’ customer data to identify patterns.</a:t>
            </a:r>
            <a:endParaRPr sz="2200" b="1"/>
          </a:p>
          <a:p>
            <a:pPr marL="266700" lvl="0" indent="-266700" algn="l" rtl="0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en-US" sz="2200" b="1"/>
              <a:t>Built predictive models (Logistic Regression, Random Forest).</a:t>
            </a:r>
            <a:endParaRPr sz="2200" b="1"/>
          </a:p>
          <a:p>
            <a:pPr marL="266700" lvl="0" indent="-266700" algn="l" rtl="0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en-US" sz="2200" b="1"/>
              <a:t>Evaluated model performance for accuracy and reliability.</a:t>
            </a:r>
            <a:endParaRPr sz="2200" b="1"/>
          </a:p>
          <a:p>
            <a:pPr marL="266700" lvl="0" indent="-266700" algn="l" rtl="0">
              <a:lnSpc>
                <a:spcPct val="8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en-US" sz="2200" b="1"/>
              <a:t>Delivered actionable recommendations to reduce churn.</a:t>
            </a:r>
            <a:endParaRPr sz="2200" b="1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00A7EB-9A59-5D07-89B1-5C84DE4A0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6"/>
    </mc:Choice>
    <mc:Fallback xmlns="">
      <p:transition spd="slow" advTm="13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7323" y="1801851"/>
            <a:ext cx="5716574" cy="364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4"/>
          <p:cNvSpPr txBox="1">
            <a:spLocks noGrp="1"/>
          </p:cNvSpPr>
          <p:nvPr>
            <p:ph type="title"/>
          </p:nvPr>
        </p:nvSpPr>
        <p:spPr>
          <a:xfrm>
            <a:off x="5229224" y="534478"/>
            <a:ext cx="59835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>
                <a:solidFill>
                  <a:schemeClr val="dk1"/>
                </a:solidFill>
              </a:rPr>
              <a:t>What We Discovered</a:t>
            </a:r>
            <a:endParaRPr/>
          </a:p>
        </p:txBody>
      </p:sp>
      <p:cxnSp>
        <p:nvCxnSpPr>
          <p:cNvPr id="149" name="Google Shape;149;p4"/>
          <p:cNvCxnSpPr/>
          <p:nvPr/>
        </p:nvCxnSpPr>
        <p:spPr>
          <a:xfrm>
            <a:off x="5229228" y="2280827"/>
            <a:ext cx="594360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0" name="Google Shape;150;p4"/>
          <p:cNvSpPr txBox="1">
            <a:spLocks noGrp="1"/>
          </p:cNvSpPr>
          <p:nvPr>
            <p:ph type="body" idx="1"/>
          </p:nvPr>
        </p:nvSpPr>
        <p:spPr>
          <a:xfrm>
            <a:off x="5229225" y="2576363"/>
            <a:ext cx="6671400" cy="3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266700" lvl="0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Churn rate: ~ 14.49% of customers churned</a:t>
            </a:r>
            <a:endParaRPr/>
          </a:p>
          <a:p>
            <a:pPr marL="266700" lvl="0" indent="-2667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Top churn drivers:</a:t>
            </a:r>
            <a:endParaRPr/>
          </a:p>
          <a:p>
            <a:pPr marL="384048" lvl="1" indent="-18288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﻿﻿High customer service call frequency</a:t>
            </a:r>
            <a:endParaRPr/>
          </a:p>
          <a:p>
            <a:pPr marL="384048" lvl="1" indent="-18288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﻿﻿No international plan</a:t>
            </a:r>
            <a:endParaRPr/>
          </a:p>
          <a:p>
            <a:pPr marL="384048" lvl="1" indent="-18288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Slightly lower daytime minutes/day charge</a:t>
            </a:r>
            <a:endParaRPr/>
          </a:p>
          <a:p>
            <a:pPr marL="266700" lvl="0" indent="-2667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The model predicts churn with </a:t>
            </a:r>
            <a:r>
              <a:rPr lang="en-US" b="1"/>
              <a:t>good accuracy (AUC = 0.81)</a:t>
            </a:r>
            <a:r>
              <a:rPr lang="en-US"/>
              <a:t>, showing it effectively distinguishes between churners and non-churners.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F5D0C4-3F20-017B-C4EB-7659D4E01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34"/>
    </mc:Choice>
    <mc:Fallback xmlns="">
      <p:transition spd="slow" advTm="20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e2e0fa7fc_0_8"/>
          <p:cNvSpPr txBox="1">
            <a:spLocks noGrp="1"/>
          </p:cNvSpPr>
          <p:nvPr>
            <p:ph type="title"/>
          </p:nvPr>
        </p:nvSpPr>
        <p:spPr>
          <a:xfrm>
            <a:off x="1097279" y="4799362"/>
            <a:ext cx="10113600" cy="7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/>
              <a:t>Insights That Matter</a:t>
            </a:r>
            <a:endParaRPr/>
          </a:p>
        </p:txBody>
      </p:sp>
      <p:sp>
        <p:nvSpPr>
          <p:cNvPr id="157" name="Google Shape;157;g36e2e0fa7fc_0_8"/>
          <p:cNvSpPr txBox="1">
            <a:spLocks noGrp="1"/>
          </p:cNvSpPr>
          <p:nvPr>
            <p:ph type="body" idx="1"/>
          </p:nvPr>
        </p:nvSpPr>
        <p:spPr>
          <a:xfrm>
            <a:off x="1097279" y="5715000"/>
            <a:ext cx="10113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/>
              <a:t>Churned customers often showed signs of dissatisfaction (e.g., repeated service calls) or had premium features like international plans that may not have met expectations.</a:t>
            </a:r>
            <a:endParaRPr/>
          </a:p>
        </p:txBody>
      </p:sp>
      <p:pic>
        <p:nvPicPr>
          <p:cNvPr id="158" name="Google Shape;158;g36e2e0fa7fc_0_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0250" y="296875"/>
            <a:ext cx="6994301" cy="41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36e2e0fa7fc_0_8"/>
          <p:cNvSpPr txBox="1"/>
          <p:nvPr/>
        </p:nvSpPr>
        <p:spPr>
          <a:xfrm>
            <a:off x="7424275" y="710788"/>
            <a:ext cx="4404300" cy="3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Total Day Charge: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 usage (and charges) correlates with churn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Number of Customer Service Calls: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calls = higher churn risk (frustration indicator)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International Plan: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Customers with this plan are more likely to churn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Voicemail Plan: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Customers with voicemail were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less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likely to churn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Intl Calls: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but meaningful predictor — global users may churn differently</a:t>
            </a:r>
            <a:endParaRPr sz="20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409475-4D32-D3A9-4131-A58E918B36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66"/>
    </mc:Choice>
    <mc:Fallback xmlns="">
      <p:transition spd="slow" advTm="15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e2e0fa7fc_0_1"/>
          <p:cNvSpPr/>
          <p:nvPr/>
        </p:nvSpPr>
        <p:spPr>
          <a:xfrm>
            <a:off x="6016800" y="1866550"/>
            <a:ext cx="5969100" cy="4760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36e2e0fa7fc_0_1"/>
          <p:cNvSpPr/>
          <p:nvPr/>
        </p:nvSpPr>
        <p:spPr>
          <a:xfrm>
            <a:off x="251675" y="1866550"/>
            <a:ext cx="5473800" cy="476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36e2e0fa7fc_0_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Model Comparison:</a:t>
            </a:r>
            <a:br>
              <a:rPr lang="en-US"/>
            </a:br>
            <a:r>
              <a:rPr lang="en-US" sz="3555"/>
              <a:t>Performance vs. Simplicity</a:t>
            </a:r>
            <a:endParaRPr sz="3555"/>
          </a:p>
        </p:txBody>
      </p:sp>
      <p:graphicFrame>
        <p:nvGraphicFramePr>
          <p:cNvPr id="168" name="Google Shape;168;g36e2e0fa7fc_0_1"/>
          <p:cNvGraphicFramePr/>
          <p:nvPr/>
        </p:nvGraphicFramePr>
        <p:xfrm>
          <a:off x="479013" y="1789525"/>
          <a:ext cx="5019125" cy="4937610"/>
        </p:xfrm>
        <a:graphic>
          <a:graphicData uri="http://schemas.openxmlformats.org/drawingml/2006/table">
            <a:tbl>
              <a:tblPr>
                <a:noFill/>
                <a:tableStyleId>{572BAB81-7092-4FF6-8835-59246BD3ED55}</a:tableStyleId>
              </a:tblPr>
              <a:tblGrid>
                <a:gridCol w="1633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9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5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sz="22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AUC</a:t>
                      </a:r>
                      <a:endParaRPr sz="22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Notes</a:t>
                      </a:r>
                      <a:endParaRPr sz="2200" b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6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Full Logistic Regression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0.844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 accurate, includes all variables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Trimmed Logistic Model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0.813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Simpler, easier to explain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509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RF-Guided Logistic Model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0.813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Based on top features from random forest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6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Random Forest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~0.95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Most powerful, less interpretable</a:t>
                      </a:r>
                      <a:endParaRPr sz="22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69" name="Google Shape;169;g36e2e0fa7fc_0_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34424" y="2260925"/>
            <a:ext cx="5709025" cy="39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B9D78A-95B8-0F0D-26E3-F10CD06BC4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65"/>
    </mc:Choice>
    <mc:Fallback xmlns="">
      <p:transition spd="slow" advTm="23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55F17D-81BD-32ED-890B-788A2A03DA3B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254000" y="1168400"/>
            <a:ext cx="11785600" cy="31191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76" name="Google Shape;176;g344a9182af1_0_0"/>
          <p:cNvSpPr txBox="1">
            <a:spLocks noGrp="1"/>
          </p:cNvSpPr>
          <p:nvPr>
            <p:ph type="title"/>
          </p:nvPr>
        </p:nvSpPr>
        <p:spPr>
          <a:xfrm>
            <a:off x="1039200" y="5419104"/>
            <a:ext cx="10113600" cy="74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Predictions for New Customers</a:t>
            </a:r>
            <a:endParaRPr dirty="0"/>
          </a:p>
        </p:txBody>
      </p:sp>
      <p:sp>
        <p:nvSpPr>
          <p:cNvPr id="177" name="Google Shape;177;g344a9182af1_0_0"/>
          <p:cNvSpPr txBox="1">
            <a:spLocks noGrp="1"/>
          </p:cNvSpPr>
          <p:nvPr>
            <p:ph type="body" idx="1"/>
          </p:nvPr>
        </p:nvSpPr>
        <p:spPr>
          <a:xfrm>
            <a:off x="254000" y="1160751"/>
            <a:ext cx="5770880" cy="3122943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Scoring dataset: 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1,600 unlabeled customer records</a:t>
            </a:r>
            <a:b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Predictive model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assigned churn probability (0–1) to each</a:t>
            </a:r>
            <a:b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</a:rPr>
              <a:t>345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(21.56%) flagged as high churn risk</a:t>
            </a:r>
            <a:b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Median churn probability</a:t>
            </a:r>
            <a: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&gt; 1%</a:t>
            </a:r>
            <a:br>
              <a:rPr lang="en-US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81000" marR="3810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i="1" dirty="0"/>
          </a:p>
          <a:p>
            <a:pPr marL="381000" marR="3810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1" dirty="0"/>
              <a:t> </a:t>
            </a:r>
            <a:endParaRPr i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8" name="Google Shape;178;g344a9182af1_0_0"/>
          <p:cNvSpPr txBox="1">
            <a:spLocks noGrp="1"/>
          </p:cNvSpPr>
          <p:nvPr>
            <p:ph type="body" idx="4294967295"/>
          </p:nvPr>
        </p:nvSpPr>
        <p:spPr>
          <a:xfrm>
            <a:off x="5902960" y="1164576"/>
            <a:ext cx="6136640" cy="3119119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1323"/>
              <a:buFont typeface="Arial"/>
              <a:buNone/>
            </a:pPr>
            <a:r>
              <a:rPr lang="en-US" sz="6400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Patterns suggest high churn risk is linked to:</a:t>
            </a:r>
            <a:endParaRPr sz="6400" i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424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voicemail plan</a:t>
            </a:r>
            <a:b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6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42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of international plans</a:t>
            </a:r>
            <a:b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6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424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 customer service call volume</a:t>
            </a:r>
            <a:br>
              <a:rPr lang="en-US" sz="6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64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1323"/>
              <a:buFont typeface="Arial"/>
              <a:buNone/>
            </a:pPr>
            <a:r>
              <a:rPr lang="en-US" sz="6400" i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enables targeted outreach for retention</a:t>
            </a:r>
            <a:endParaRPr sz="6400" i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B76FDF-B01A-5542-5006-6FA59F5D6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57"/>
    </mc:Choice>
    <mc:Fallback xmlns="">
      <p:transition spd="slow" advTm="31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>
            <a:spLocks noGrp="1"/>
          </p:cNvSpPr>
          <p:nvPr>
            <p:ph type="title"/>
          </p:nvPr>
        </p:nvSpPr>
        <p:spPr>
          <a:xfrm>
            <a:off x="1092200" y="1885125"/>
            <a:ext cx="3314700" cy="209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</a:pPr>
            <a:r>
              <a:rPr lang="en-US"/>
              <a:t>What This Means for ABC Wireless</a:t>
            </a:r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body" idx="1"/>
          </p:nvPr>
        </p:nvSpPr>
        <p:spPr>
          <a:xfrm>
            <a:off x="6071015" y="723900"/>
            <a:ext cx="5186597" cy="4642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/>
          <a:p>
            <a:pPr marL="266700" lvl="0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ABC can </a:t>
            </a:r>
            <a:r>
              <a:rPr lang="en-US" sz="2200" b="1"/>
              <a:t>target high-risk customers</a:t>
            </a:r>
            <a:r>
              <a:rPr lang="en-US" sz="2200"/>
              <a:t> with retention offers.</a:t>
            </a:r>
            <a:endParaRPr sz="2200"/>
          </a:p>
          <a:p>
            <a:pPr marL="266700" lvl="0" indent="-2667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Prioritize </a:t>
            </a:r>
            <a:r>
              <a:rPr lang="en-US" sz="2200" b="1"/>
              <a:t>improvements to customer service processes</a:t>
            </a:r>
            <a:r>
              <a:rPr lang="en-US" sz="2200"/>
              <a:t>.</a:t>
            </a:r>
            <a:endParaRPr sz="2200"/>
          </a:p>
          <a:p>
            <a:pPr marL="266700" lvl="0" indent="-2667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Potential to reduce churn and </a:t>
            </a:r>
            <a:r>
              <a:rPr lang="en-US" sz="2200" b="1"/>
              <a:t>increase lifetime customer value</a:t>
            </a:r>
            <a:endParaRPr sz="2200"/>
          </a:p>
          <a:p>
            <a:pPr marL="53340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600"/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86" name="Google Shape;186;p5" descr="Bar chart"/>
          <p:cNvSpPr/>
          <p:nvPr/>
        </p:nvSpPr>
        <p:spPr>
          <a:xfrm>
            <a:off x="5493971" y="2509081"/>
            <a:ext cx="499500" cy="499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5" descr="Checkmark"/>
          <p:cNvSpPr/>
          <p:nvPr/>
        </p:nvSpPr>
        <p:spPr>
          <a:xfrm>
            <a:off x="5556834" y="3382849"/>
            <a:ext cx="373800" cy="3945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5" descr="Group"/>
          <p:cNvSpPr/>
          <p:nvPr/>
        </p:nvSpPr>
        <p:spPr>
          <a:xfrm>
            <a:off x="5493983" y="1759429"/>
            <a:ext cx="499500" cy="499500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492931-4173-FAB2-C28A-28A23ACEA5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8"/>
    </mc:Choice>
    <mc:Fallback xmlns="">
      <p:transition spd="slow" advTm="12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/>
          <p:nvPr/>
        </p:nvSpPr>
        <p:spPr>
          <a:xfrm>
            <a:off x="0" y="0"/>
            <a:ext cx="12186315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6" descr="Generated imag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57563" y="144025"/>
            <a:ext cx="4385510" cy="292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6"/>
          <p:cNvSpPr txBox="1">
            <a:spLocks noGrp="1"/>
          </p:cNvSpPr>
          <p:nvPr>
            <p:ph type="title"/>
          </p:nvPr>
        </p:nvSpPr>
        <p:spPr>
          <a:xfrm>
            <a:off x="603488" y="193775"/>
            <a:ext cx="6542700" cy="23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800">
                <a:solidFill>
                  <a:schemeClr val="dk1"/>
                </a:solidFill>
              </a:rPr>
              <a:t>Recommendations</a:t>
            </a:r>
            <a:endParaRPr sz="4400"/>
          </a:p>
        </p:txBody>
      </p:sp>
      <p:cxnSp>
        <p:nvCxnSpPr>
          <p:cNvPr id="198" name="Google Shape;198;p6"/>
          <p:cNvCxnSpPr/>
          <p:nvPr/>
        </p:nvCxnSpPr>
        <p:spPr>
          <a:xfrm>
            <a:off x="569452" y="2278462"/>
            <a:ext cx="6610800" cy="510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6"/>
          <p:cNvSpPr txBox="1">
            <a:spLocks noGrp="1"/>
          </p:cNvSpPr>
          <p:nvPr>
            <p:ph type="body" idx="1"/>
          </p:nvPr>
        </p:nvSpPr>
        <p:spPr>
          <a:xfrm>
            <a:off x="349107" y="2533768"/>
            <a:ext cx="7051500" cy="33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266700" lvl="0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 b="1"/>
              <a:t>Integrate the predictive model into ABC’s CRM to identify customers at high risk of churn with good accuracy.</a:t>
            </a:r>
            <a:endParaRPr/>
          </a:p>
          <a:p>
            <a:pPr marL="266700" lvl="0" indent="-2667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▪"/>
            </a:pPr>
            <a:r>
              <a:rPr lang="en-US" b="1"/>
              <a:t>Design and launch targeted retention campaigns focused on these high-risk customers to reduce churn.</a:t>
            </a:r>
            <a:endParaRPr/>
          </a:p>
          <a:p>
            <a:pPr marL="266700" lvl="0" indent="-2667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▪"/>
            </a:pPr>
            <a:r>
              <a:rPr lang="en-US" b="1"/>
              <a:t>Continuously monitor model performance and update it as new data arrives, ensuring ongoing accuracy and relevance.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806E65-6C19-0411-A65C-952F6FECAD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46"/>
    </mc:Choice>
    <mc:Fallback xmlns="">
      <p:transition spd="slow" advTm="1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856</Words>
  <Application>Microsoft Office PowerPoint</Application>
  <PresentationFormat>Widescreen</PresentationFormat>
  <Paragraphs>104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Simple Light</vt:lpstr>
      <vt:lpstr>ABC Wireless Inc.</vt:lpstr>
      <vt:lpstr>Project Objective Why We Did This Project</vt:lpstr>
      <vt:lpstr>Our Approach </vt:lpstr>
      <vt:lpstr>What We Discovered</vt:lpstr>
      <vt:lpstr>Insights That Matter</vt:lpstr>
      <vt:lpstr>Model Comparison: Performance vs. Simplicity</vt:lpstr>
      <vt:lpstr>Predictions for New Customers</vt:lpstr>
      <vt:lpstr>What This Means for ABC Wireless</vt:lpstr>
      <vt:lpstr>Recommendations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max v</dc:creator>
  <cp:lastModifiedBy>Crawley, Elizabeth</cp:lastModifiedBy>
  <cp:revision>1</cp:revision>
  <dcterms:created xsi:type="dcterms:W3CDTF">2025-07-05T15:55:11Z</dcterms:created>
  <dcterms:modified xsi:type="dcterms:W3CDTF">2025-07-12T18:58:51Z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